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>
                <a:solidFill>
                  <a:srgbClr val="FFFF00"/>
                </a:solidFill>
              </a:rPr>
              <a:t>Августин </a:t>
            </a:r>
            <a:r>
              <a:rPr lang="ru-RU" sz="4800" dirty="0" err="1" smtClean="0">
                <a:solidFill>
                  <a:srgbClr val="FFFF00"/>
                </a:solidFill>
              </a:rPr>
              <a:t>Аврелий</a:t>
            </a: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 (354-430)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Епископ из </a:t>
            </a:r>
            <a:r>
              <a:rPr lang="ru-RU" sz="3200" dirty="0" err="1" smtClean="0"/>
              <a:t>Гиппо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Блаженный</a:t>
            </a:r>
          </a:p>
          <a:p>
            <a:endParaRPr lang="ru-RU" sz="3200" dirty="0" smtClean="0"/>
          </a:p>
          <a:p>
            <a:r>
              <a:rPr lang="ru-RU" sz="3200" dirty="0" smtClean="0"/>
              <a:t>Доктор Западной </a:t>
            </a:r>
          </a:p>
          <a:p>
            <a:r>
              <a:rPr lang="ru-RU" sz="3200" dirty="0" smtClean="0"/>
              <a:t>Церкви</a:t>
            </a:r>
          </a:p>
          <a:p>
            <a:endParaRPr lang="ru-RU" dirty="0"/>
          </a:p>
        </p:txBody>
      </p:sp>
      <p:pic>
        <p:nvPicPr>
          <p:cNvPr id="7" name="Содержимое 6" descr="Августин молод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4150" y="1643050"/>
            <a:ext cx="4786346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Моменты из жизни Августина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smtClean="0"/>
              <a:t> его мама была христианкой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 учился в Карфагене риторике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 вел аморальный образ жизни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 его увлечения: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манихейство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эпикурейство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неоплатонизм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обращение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Заинтересовывает Философия и Библия</a:t>
            </a:r>
          </a:p>
          <a:p>
            <a:pPr>
              <a:buNone/>
            </a:pPr>
            <a:r>
              <a:rPr lang="ru-RU" dirty="0" smtClean="0"/>
              <a:t>В г. Милан слушает проповедь </a:t>
            </a:r>
            <a:r>
              <a:rPr lang="ru-RU" dirty="0" err="1" smtClean="0"/>
              <a:t>еп</a:t>
            </a:r>
            <a:r>
              <a:rPr lang="ru-RU" dirty="0" smtClean="0"/>
              <a:t>. Амвросия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Крестится Августин</a:t>
            </a:r>
          </a:p>
          <a:p>
            <a:pPr>
              <a:buNone/>
            </a:pPr>
            <a:r>
              <a:rPr lang="ru-RU" dirty="0" smtClean="0"/>
              <a:t> и его сын</a:t>
            </a:r>
          </a:p>
          <a:p>
            <a:pPr>
              <a:buNone/>
            </a:pPr>
            <a:r>
              <a:rPr lang="ru-RU" dirty="0" smtClean="0"/>
              <a:t>Пишет </a:t>
            </a:r>
          </a:p>
          <a:p>
            <a:pPr>
              <a:buNone/>
            </a:pPr>
            <a:r>
              <a:rPr lang="ru-RU" dirty="0" smtClean="0"/>
              <a:t>многочисленные труды</a:t>
            </a:r>
          </a:p>
          <a:p>
            <a:pPr>
              <a:buNone/>
            </a:pPr>
            <a:r>
              <a:rPr lang="ru-RU" dirty="0" smtClean="0"/>
              <a:t>Рукоположен в </a:t>
            </a:r>
            <a:r>
              <a:rPr lang="ru-RU" dirty="0" err="1" smtClean="0"/>
              <a:t>Гиппо</a:t>
            </a:r>
            <a:endParaRPr lang="ru-RU" dirty="0"/>
          </a:p>
        </p:txBody>
      </p:sp>
      <p:pic>
        <p:nvPicPr>
          <p:cNvPr id="4" name="Рисунок 3" descr="sobor-duomo-v-milan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4"/>
            <a:ext cx="4000496" cy="2621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Борьба с ересями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Манихеев</a:t>
            </a:r>
          </a:p>
          <a:p>
            <a:r>
              <a:rPr lang="ru-RU" sz="5400" dirty="0" err="1" smtClean="0"/>
              <a:t>Донатистов</a:t>
            </a:r>
            <a:endParaRPr lang="ru-RU" sz="5400" dirty="0" smtClean="0"/>
          </a:p>
          <a:p>
            <a:r>
              <a:rPr lang="ru-RU" sz="5400" dirty="0" smtClean="0"/>
              <a:t>Пелагия</a:t>
            </a:r>
          </a:p>
          <a:p>
            <a:r>
              <a:rPr lang="ru-RU" sz="5400" dirty="0" err="1" smtClean="0"/>
              <a:t>полупелагианства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ГРАД БОЖИЙ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314564" cy="3708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0" y="214290"/>
            <a:ext cx="5486400" cy="6286544"/>
          </a:xfrm>
        </p:spPr>
        <p:txBody>
          <a:bodyPr>
            <a:noAutofit/>
          </a:bodyPr>
          <a:lstStyle/>
          <a:p>
            <a:r>
              <a:rPr lang="ru-RU" dirty="0" smtClean="0"/>
              <a:t>2 царства, земное и небесное</a:t>
            </a:r>
          </a:p>
          <a:p>
            <a:r>
              <a:rPr lang="ru-RU" dirty="0" smtClean="0"/>
              <a:t>История человечества существование 2</a:t>
            </a:r>
          </a:p>
          <a:p>
            <a:r>
              <a:rPr lang="ru-RU" dirty="0" smtClean="0"/>
              <a:t>Град Божий пшеница среди плевел</a:t>
            </a:r>
          </a:p>
          <a:p>
            <a:r>
              <a:rPr lang="ru-RU" dirty="0" smtClean="0"/>
              <a:t>Появляется идея </a:t>
            </a:r>
            <a:r>
              <a:rPr lang="ru-RU" u="sng" dirty="0" smtClean="0"/>
              <a:t>о предопределении</a:t>
            </a:r>
            <a:r>
              <a:rPr lang="ru-RU" dirty="0" smtClean="0"/>
              <a:t> и полной греховности человека</a:t>
            </a:r>
          </a:p>
          <a:p>
            <a:r>
              <a:rPr lang="ru-RU" dirty="0" smtClean="0"/>
              <a:t>До страшного суда никто не знает к какому городу он принадлежит</a:t>
            </a:r>
          </a:p>
          <a:p>
            <a:endParaRPr lang="ru-RU" dirty="0"/>
          </a:p>
        </p:txBody>
      </p:sp>
      <p:pic>
        <p:nvPicPr>
          <p:cNvPr id="6" name="Рисунок 5" descr="City_of_God_Manuscri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162242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взаимоотношений Бога и человека по Августину</a:t>
            </a:r>
            <a:endParaRPr lang="ru-RU" dirty="0"/>
          </a:p>
        </p:txBody>
      </p:sp>
      <p:pic>
        <p:nvPicPr>
          <p:cNvPr id="7" name="Содержимое 6" descr="пропасть между Богом и человек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647762" cy="48577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Лествица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Движение человека к </a:t>
            </a:r>
            <a:r>
              <a:rPr lang="ru-RU" sz="3600" dirty="0" smtClean="0"/>
              <a:t>Богу</a:t>
            </a:r>
            <a:endParaRPr lang="en-US" sz="3600" dirty="0" smtClean="0"/>
          </a:p>
          <a:p>
            <a:r>
              <a:rPr lang="ru-RU" sz="2800" dirty="0" smtClean="0"/>
              <a:t>Восточное определение</a:t>
            </a:r>
            <a:endParaRPr lang="ru-RU" sz="2800" dirty="0"/>
          </a:p>
        </p:txBody>
      </p:sp>
      <p:pic>
        <p:nvPicPr>
          <p:cNvPr id="4" name="Содержимое 3" descr="лестви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312187"/>
            <a:ext cx="4572032" cy="64347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обзор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214422"/>
            <a:ext cx="4943484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Дал определение Благодати</a:t>
            </a:r>
          </a:p>
          <a:p>
            <a:r>
              <a:rPr lang="ru-RU" dirty="0" smtClean="0"/>
              <a:t>Разработал ортодоксальное богословие в Западной Церкви</a:t>
            </a:r>
          </a:p>
          <a:p>
            <a:r>
              <a:rPr lang="ru-RU" dirty="0" smtClean="0"/>
              <a:t>Божественный </a:t>
            </a:r>
            <a:r>
              <a:rPr lang="ru-RU" dirty="0" err="1" smtClean="0"/>
              <a:t>монэргизм</a:t>
            </a:r>
            <a:endParaRPr lang="ru-RU" dirty="0" smtClean="0"/>
          </a:p>
          <a:p>
            <a:r>
              <a:rPr lang="ru-RU" dirty="0" smtClean="0"/>
              <a:t>Свобода –  </a:t>
            </a:r>
            <a:r>
              <a:rPr lang="ru-RU" dirty="0" err="1" smtClean="0"/>
              <a:t>свобода</a:t>
            </a:r>
            <a:r>
              <a:rPr lang="ru-RU" dirty="0" smtClean="0"/>
              <a:t>  не грешить, а не вседозволенность</a:t>
            </a:r>
          </a:p>
          <a:p>
            <a:r>
              <a:rPr lang="ru-RU" dirty="0" smtClean="0"/>
              <a:t>Его биография Исповедь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Августин стар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94" y="1142984"/>
            <a:ext cx="230520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Августина на </a:t>
            </a:r>
            <a:r>
              <a:rPr lang="ru-RU" dirty="0" err="1" smtClean="0"/>
              <a:t>пелагианство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Предопределение – действие Бога от начала и до конца</a:t>
            </a:r>
          </a:p>
          <a:p>
            <a:r>
              <a:rPr lang="ru-RU" sz="3600" dirty="0" smtClean="0"/>
              <a:t>Предопределение – это решительное действие Бога</a:t>
            </a:r>
          </a:p>
          <a:p>
            <a:r>
              <a:rPr lang="ru-RU" sz="3600" dirty="0" smtClean="0"/>
              <a:t>Избрание подразумевает и освящение</a:t>
            </a:r>
          </a:p>
          <a:p>
            <a:r>
              <a:rPr lang="ru-RU" sz="3600" dirty="0" smtClean="0"/>
              <a:t>Верующий выдерживает испытания силою благодати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102</TotalTime>
  <Words>171</Words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 Августин Аврелий  (354-430)</vt:lpstr>
      <vt:lpstr>Моменты из жизни Августина</vt:lpstr>
      <vt:lpstr>Его обращение </vt:lpstr>
      <vt:lpstr>Борьба с ересями </vt:lpstr>
      <vt:lpstr>ГРАД БОЖИЙ</vt:lpstr>
      <vt:lpstr>Модель взаимоотношений Бога и человека по Августину</vt:lpstr>
      <vt:lpstr>Лествица</vt:lpstr>
      <vt:lpstr>Общий обзор </vt:lpstr>
      <vt:lpstr>Ответ Августина на пелагианство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Августин Аврелий  (354-430)</dc:title>
  <dc:creator>avg</dc:creator>
  <cp:lastModifiedBy>c400</cp:lastModifiedBy>
  <cp:revision>13</cp:revision>
  <dcterms:created xsi:type="dcterms:W3CDTF">2022-11-27T09:14:57Z</dcterms:created>
  <dcterms:modified xsi:type="dcterms:W3CDTF">2022-11-27T23:20:13Z</dcterms:modified>
</cp:coreProperties>
</file>